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9" r:id="rId9"/>
    <p:sldId id="266" r:id="rId10"/>
    <p:sldId id="267" r:id="rId11"/>
    <p:sldId id="268" r:id="rId12"/>
    <p:sldId id="271" r:id="rId13"/>
    <p:sldId id="272" r:id="rId14"/>
    <p:sldId id="273" r:id="rId15"/>
    <p:sldId id="274" r:id="rId16"/>
    <p:sldId id="275" r:id="rId17"/>
    <p:sldId id="276" r:id="rId18"/>
    <p:sldId id="277" r:id="rId19"/>
    <p:sldId id="263" r:id="rId20"/>
    <p:sldId id="264" r:id="rId21"/>
    <p:sldId id="265" r:id="rId22"/>
    <p:sldId id="278" r:id="rId23"/>
    <p:sldId id="279" r:id="rId24"/>
    <p:sldId id="280" r:id="rId25"/>
    <p:sldId id="281" r:id="rId26"/>
    <p:sldId id="282" r:id="rId27"/>
    <p:sldId id="283" r:id="rId28"/>
    <p:sldId id="285" r:id="rId29"/>
    <p:sldId id="286" r:id="rId30"/>
    <p:sldId id="284" r:id="rId31"/>
    <p:sldId id="27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44"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7/31/2016</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7/31/2016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7/31/2016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7/31/2016</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7/31/2016</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d.wikipedia.org/wiki/Digital_imaging" TargetMode="External"/><Relationship Id="rId2" Type="http://schemas.openxmlformats.org/officeDocument/2006/relationships/hyperlink" Target="https://id.wikipedia.org/wiki/Fotograf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d.wikipedia.org/wiki/Bahasa_Inggris" TargetMode="External"/><Relationship Id="rId2" Type="http://schemas.openxmlformats.org/officeDocument/2006/relationships/hyperlink" Target="https://id.wikipedia.org/wiki/Antarmuka_pengguna_grafi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id.wikipedia.org/wiki/Bahasa_Inggris" TargetMode="External"/><Relationship Id="rId2" Type="http://schemas.openxmlformats.org/officeDocument/2006/relationships/hyperlink" Target="https://id.wikipedia.org/wiki/Antarmuka_pengguna_grafi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d.wikipedia.org/w/index.php?title=Desktop_publishing&amp;action=edit&amp;redlink=1" TargetMode="External"/><Relationship Id="rId2" Type="http://schemas.openxmlformats.org/officeDocument/2006/relationships/hyperlink" Target="https://id.wikipedia.org/wiki/1980" TargetMode="External"/><Relationship Id="rId1" Type="http://schemas.openxmlformats.org/officeDocument/2006/relationships/slideLayout" Target="../slideLayouts/slideLayout2.xml"/><Relationship Id="rId4" Type="http://schemas.openxmlformats.org/officeDocument/2006/relationships/hyperlink" Target="https://id.wikipedia.org/wiki/Sketsa"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id.wikipedia.org/wiki/Macromedia_Freehand" TargetMode="External"/><Relationship Id="rId3" Type="http://schemas.openxmlformats.org/officeDocument/2006/relationships/hyperlink" Target="https://id.wikipedia.org/wiki/Adobe_Illustrator" TargetMode="External"/><Relationship Id="rId7" Type="http://schemas.openxmlformats.org/officeDocument/2006/relationships/hyperlink" Target="https://id.wikipedia.org/wiki/Inkscape" TargetMode="External"/><Relationship Id="rId12" Type="http://schemas.openxmlformats.org/officeDocument/2006/relationships/hyperlink" Target="https://id.wikipedia.org/w/index.php?title=Paint_Tool_SAI&amp;action=edit&amp;redlink=1" TargetMode="External"/><Relationship Id="rId2" Type="http://schemas.openxmlformats.org/officeDocument/2006/relationships/hyperlink" Target="https://id.wikipedia.org/wiki/Adobe_Photoshop" TargetMode="External"/><Relationship Id="rId1" Type="http://schemas.openxmlformats.org/officeDocument/2006/relationships/slideLayout" Target="../slideLayouts/slideLayout2.xml"/><Relationship Id="rId6" Type="http://schemas.openxmlformats.org/officeDocument/2006/relationships/hyperlink" Target="https://id.wikipedia.org/wiki/GIMP" TargetMode="External"/><Relationship Id="rId11" Type="http://schemas.openxmlformats.org/officeDocument/2006/relationships/hyperlink" Target="https://id.wikipedia.org/w/index.php?title=Adobe_Page_Maker&amp;action=edit&amp;redlink=1" TargetMode="External"/><Relationship Id="rId5" Type="http://schemas.openxmlformats.org/officeDocument/2006/relationships/hyperlink" Target="https://id.wikipedia.org/wiki/Coreldraw" TargetMode="External"/><Relationship Id="rId10" Type="http://schemas.openxmlformats.org/officeDocument/2006/relationships/hyperlink" Target="https://id.wikipedia.org/w/index.php?title=CorelDraw&amp;action=edit&amp;redlink=1" TargetMode="External"/><Relationship Id="rId4" Type="http://schemas.openxmlformats.org/officeDocument/2006/relationships/hyperlink" Target="https://id.wikipedia.org/w/index.php?title=Adobe_Indesign&amp;action=edit&amp;redlink=1" TargetMode="External"/><Relationship Id="rId9" Type="http://schemas.openxmlformats.org/officeDocument/2006/relationships/hyperlink" Target="https://id.wikipedia.org/w/index.php?title=Adobe_image_ready&amp;action=edit&amp;redlink=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id.wikipedia.org/w/index.php?title=Microsoft_Frontpage&amp;action=edit&amp;redlink=1" TargetMode="External"/><Relationship Id="rId2" Type="http://schemas.openxmlformats.org/officeDocument/2006/relationships/hyperlink" Target="https://id.wikipedia.org/wiki/Adobe_Dreamweaver" TargetMode="External"/><Relationship Id="rId1" Type="http://schemas.openxmlformats.org/officeDocument/2006/relationships/slideLayout" Target="../slideLayouts/slideLayout2.xml"/><Relationship Id="rId6" Type="http://schemas.openxmlformats.org/officeDocument/2006/relationships/hyperlink" Target="https://id.wikipedia.org/w/index.php?title=Macromedia_firework&amp;action=edit&amp;redlink=1" TargetMode="External"/><Relationship Id="rId5" Type="http://schemas.openxmlformats.org/officeDocument/2006/relationships/hyperlink" Target="https://id.wikipedia.org/wiki/Adobe_Photoshop" TargetMode="External"/><Relationship Id="rId4" Type="http://schemas.openxmlformats.org/officeDocument/2006/relationships/hyperlink" Target="https://id.wikipedia.org/w/index.php?title=Notepad&amp;action=edit&amp;redlink=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id.wikipedia.org/w/index.php?title=Adobe_Premier&amp;action=edit&amp;redlink=1" TargetMode="External"/><Relationship Id="rId7" Type="http://schemas.openxmlformats.org/officeDocument/2006/relationships/hyperlink" Target="https://id.wikipedia.org/w/index.php?title=Power_Director&amp;action=edit&amp;redlink=1" TargetMode="External"/><Relationship Id="rId2" Type="http://schemas.openxmlformats.org/officeDocument/2006/relationships/hyperlink" Target="https://id.wikipedia.org/w/index.php?title=Adobe_After_Effect&amp;action=edit&amp;redlink=1" TargetMode="External"/><Relationship Id="rId1" Type="http://schemas.openxmlformats.org/officeDocument/2006/relationships/slideLayout" Target="../slideLayouts/slideLayout2.xml"/><Relationship Id="rId6" Type="http://schemas.openxmlformats.org/officeDocument/2006/relationships/hyperlink" Target="https://id.wikipedia.org/w/index.php?title=Ulead_Video_Studio&amp;action=edit&amp;redlink=1" TargetMode="External"/><Relationship Id="rId5" Type="http://schemas.openxmlformats.org/officeDocument/2006/relationships/hyperlink" Target="https://id.wikipedia.org/wiki/Macromedia_Flash" TargetMode="External"/><Relationship Id="rId4" Type="http://schemas.openxmlformats.org/officeDocument/2006/relationships/hyperlink" Target="https://id.wikipedia.org/wiki/Adobe_Flash"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id.wikipedia.org/wiki/Maya" TargetMode="External"/><Relationship Id="rId7" Type="http://schemas.openxmlformats.org/officeDocument/2006/relationships/hyperlink" Target="https://id.wikipedia.org/wiki/Blender" TargetMode="External"/><Relationship Id="rId2" Type="http://schemas.openxmlformats.org/officeDocument/2006/relationships/hyperlink" Target="https://id.wikipedia.org/w/index.php?title=3D_StudioMax&amp;action=edit&amp;redlink=1" TargetMode="External"/><Relationship Id="rId1" Type="http://schemas.openxmlformats.org/officeDocument/2006/relationships/slideLayout" Target="../slideLayouts/slideLayout2.xml"/><Relationship Id="rId6" Type="http://schemas.openxmlformats.org/officeDocument/2006/relationships/hyperlink" Target="https://id.wikipedia.org/w/index.php?title=Light_Wave&amp;action=edit&amp;redlink=1" TargetMode="External"/><Relationship Id="rId5" Type="http://schemas.openxmlformats.org/officeDocument/2006/relationships/hyperlink" Target="https://id.wikipedia.org/wiki/Google_SketchUp" TargetMode="External"/><Relationship Id="rId4" Type="http://schemas.openxmlformats.org/officeDocument/2006/relationships/hyperlink" Target="https://id.wikipedia.org/w/index.php?title=AutoCad&amp;action=edit&amp;redlink=1"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id.wikipedia.org/wiki/Desain_grafis" TargetMode="External"/><Relationship Id="rId2" Type="http://schemas.openxmlformats.org/officeDocument/2006/relationships/hyperlink" Target="http://fachmycasofa.com/2015/06/16/aplikasi-ilmu-desain-grafis-dalam-kerja-nyata-di-industri-kreatif/" TargetMode="External"/><Relationship Id="rId1" Type="http://schemas.openxmlformats.org/officeDocument/2006/relationships/slideLayout" Target="../slideLayouts/slideLayout2.xml"/><Relationship Id="rId4" Type="http://schemas.openxmlformats.org/officeDocument/2006/relationships/hyperlink" Target="https://jezzyforever.wordpress.com/prinsip-desai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sz="6000" dirty="0"/>
              <a:t>DASAR DESAIN GRAFIK</a:t>
            </a:r>
          </a:p>
        </p:txBody>
      </p:sp>
      <p:sp>
        <p:nvSpPr>
          <p:cNvPr id="3" name="Subtitle 2"/>
          <p:cNvSpPr>
            <a:spLocks noGrp="1"/>
          </p:cNvSpPr>
          <p:nvPr>
            <p:ph type="subTitle" idx="1"/>
          </p:nvPr>
        </p:nvSpPr>
        <p:spPr/>
        <p:txBody>
          <a:bodyPr/>
          <a:lstStyle/>
          <a:p>
            <a:r>
              <a:rPr lang="id-ID" dirty="0" smtClean="0"/>
              <a:t>Memahami unsur-unsur tata letak berupa garis, ilustrasi, tipografi, warna, gelap-terang, tekstur, dan ruang</a:t>
            </a:r>
            <a:endParaRPr lang="id-ID" dirty="0"/>
          </a:p>
        </p:txBody>
      </p:sp>
    </p:spTree>
    <p:extLst>
      <p:ext uri="{BB962C8B-B14F-4D97-AF65-F5344CB8AC3E}">
        <p14:creationId xmlns:p14="http://schemas.microsoft.com/office/powerpoint/2010/main" val="132760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Membuat kotak.</a:t>
            </a:r>
          </a:p>
          <a:p>
            <a:r>
              <a:rPr lang="id-ID" dirty="0"/>
              <a:t>Membuat bagan atau grafik.</a:t>
            </a:r>
          </a:p>
          <a:p>
            <a:r>
              <a:rPr lang="id-ID" dirty="0"/>
              <a:t>Membuat pola atau ritme dengan membuat banyak baris.</a:t>
            </a:r>
          </a:p>
          <a:p>
            <a:r>
              <a:rPr lang="id-ID" dirty="0"/>
              <a:t>Membuat penekanan langsung ke mata pembaca. (Membuat garis diagonal.)</a:t>
            </a:r>
          </a:p>
          <a:p>
            <a:r>
              <a:rPr lang="id-ID" dirty="0"/>
              <a:t>Mensugesti emosi.</a:t>
            </a:r>
          </a:p>
          <a:p>
            <a:endParaRPr lang="id-ID" dirty="0"/>
          </a:p>
        </p:txBody>
      </p:sp>
    </p:spTree>
    <p:extLst>
      <p:ext uri="{BB962C8B-B14F-4D97-AF65-F5344CB8AC3E}">
        <p14:creationId xmlns:p14="http://schemas.microsoft.com/office/powerpoint/2010/main" val="1356894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ilustrasi</a:t>
            </a:r>
          </a:p>
        </p:txBody>
      </p:sp>
      <p:sp>
        <p:nvSpPr>
          <p:cNvPr id="3" name="Content Placeholder 2"/>
          <p:cNvSpPr>
            <a:spLocks noGrp="1"/>
          </p:cNvSpPr>
          <p:nvPr>
            <p:ph idx="1"/>
          </p:nvPr>
        </p:nvSpPr>
        <p:spPr/>
        <p:txBody>
          <a:bodyPr>
            <a:normAutofit fontScale="92500" lnSpcReduction="10000"/>
          </a:bodyPr>
          <a:lstStyle/>
          <a:p>
            <a:pPr marL="0" indent="0">
              <a:buNone/>
            </a:pPr>
            <a:r>
              <a:rPr lang="id-ID" dirty="0"/>
              <a:t>Merupakan unsur grafis yang sangat vital dan dapat disajikan mulai dari goresan atau titik sederhana sampai dengan kompleks. Ilstrasi berfungsi untuk :</a:t>
            </a:r>
          </a:p>
          <a:p>
            <a:pPr>
              <a:buFontTx/>
              <a:buChar char="-"/>
            </a:pPr>
            <a:r>
              <a:rPr lang="id-ID" dirty="0"/>
              <a:t>Menarik perhatian</a:t>
            </a:r>
          </a:p>
          <a:p>
            <a:pPr>
              <a:buFontTx/>
              <a:buChar char="-"/>
            </a:pPr>
            <a:r>
              <a:rPr lang="id-ID" dirty="0"/>
              <a:t>Merangsang minat pembaca terhadap keseluruhan pesan</a:t>
            </a:r>
          </a:p>
          <a:p>
            <a:pPr>
              <a:buFontTx/>
              <a:buChar char="-"/>
            </a:pPr>
            <a:r>
              <a:rPr lang="id-ID" dirty="0"/>
              <a:t>Memberikan ekplanasi atas pernyataan</a:t>
            </a:r>
          </a:p>
          <a:p>
            <a:pPr>
              <a:buFontTx/>
              <a:buChar char="-"/>
            </a:pPr>
            <a:r>
              <a:rPr lang="id-ID" dirty="0"/>
              <a:t>Menonjolkan keistimewaan daripada produk</a:t>
            </a:r>
          </a:p>
          <a:p>
            <a:pPr>
              <a:buFontTx/>
              <a:buChar char="-"/>
            </a:pPr>
            <a:r>
              <a:rPr lang="id-ID" dirty="0"/>
              <a:t>Memenangkan persaingan</a:t>
            </a:r>
          </a:p>
          <a:p>
            <a:pPr>
              <a:buFontTx/>
              <a:buChar char="-"/>
            </a:pPr>
            <a:r>
              <a:rPr lang="id-ID" dirty="0"/>
              <a:t>Menciptakan suasana khas  </a:t>
            </a:r>
          </a:p>
        </p:txBody>
      </p:sp>
    </p:spTree>
    <p:extLst>
      <p:ext uri="{BB962C8B-B14F-4D97-AF65-F5344CB8AC3E}">
        <p14:creationId xmlns:p14="http://schemas.microsoft.com/office/powerpoint/2010/main" val="450699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Dramatisasi pesan</a:t>
            </a:r>
          </a:p>
          <a:p>
            <a:r>
              <a:rPr lang="id-ID" dirty="0"/>
              <a:t>Menonjolkan suatu merk atau semboyan dan mendukung judul iklan</a:t>
            </a:r>
          </a:p>
          <a:p>
            <a:pPr marL="0" indent="0">
              <a:buNone/>
            </a:pPr>
            <a:endParaRPr lang="id-ID" dirty="0"/>
          </a:p>
          <a:p>
            <a:pPr marL="0" indent="0">
              <a:buNone/>
            </a:pPr>
            <a:r>
              <a:rPr lang="id-ID" dirty="0"/>
              <a:t>Ilustrasi dapat berupa gambar, foto, maupun garfis lainnya. Gambar merupakan penjelasan yang dapat menerjemahkan isi iklan secara menyelururh, mempu menarik perhatian sekaligus menangkap pandangan secara sepintas.  </a:t>
            </a:r>
          </a:p>
        </p:txBody>
      </p:sp>
    </p:spTree>
    <p:extLst>
      <p:ext uri="{BB962C8B-B14F-4D97-AF65-F5344CB8AC3E}">
        <p14:creationId xmlns:p14="http://schemas.microsoft.com/office/powerpoint/2010/main" val="294412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0000" lnSpcReduction="20000"/>
          </a:bodyPr>
          <a:lstStyle/>
          <a:p>
            <a:pPr marL="0" indent="0">
              <a:buNone/>
            </a:pPr>
            <a:r>
              <a:rPr lang="id-ID" dirty="0"/>
              <a:t>Ilustrasi dapat dihasilkan melalui beberapa teknik, yaitu :</a:t>
            </a:r>
          </a:p>
          <a:p>
            <a:pPr marL="457200" indent="-457200">
              <a:buAutoNum type="alphaLcPeriod"/>
            </a:pPr>
            <a:r>
              <a:rPr lang="id-ID" dirty="0"/>
              <a:t>Gambar Tangan (Hand Drawing)</a:t>
            </a:r>
          </a:p>
          <a:p>
            <a:pPr marL="0" indent="0">
              <a:buNone/>
            </a:pPr>
            <a:r>
              <a:rPr lang="id-ID" dirty="0"/>
              <a:t>	Ilustrasi gambar tangan dibuat secara keseluruhan menggunakan tangan, dengan 	memberikan 	ekspresi dan karakter tertentu untuk mendukung media komunikasi 	grafis yang dibuat, 	seperti iklan, 	poster, baliho, dan sebagainya.</a:t>
            </a:r>
          </a:p>
          <a:p>
            <a:pPr marL="457200" indent="-457200">
              <a:buAutoNum type="alphaLcPeriod"/>
            </a:pPr>
            <a:r>
              <a:rPr lang="id-ID" dirty="0"/>
              <a:t>Fotografi</a:t>
            </a:r>
          </a:p>
          <a:p>
            <a:pPr marL="0" indent="0">
              <a:buNone/>
            </a:pPr>
            <a:r>
              <a:rPr lang="id-ID" dirty="0"/>
              <a:t>	Ilustrasi berupa foto dihasilkan dengan teknik fotografi menggunakan kamera, baik manual maupun digital. Foto yang 	dihasilkan dengan kamera digital memungkinkan adanya pengolahan lebih lanjut, langsung tanpa scanning di komputer 	untuk memberikan ekspresi ataupun ilustrasi tertentu sesuai keinginan. Obyek fotografi menjadi lebih realistis, ekslusif, 	dan persuasif. Dalam keanyataan teknik hand drawing dan teknik fotografi dapat digabung. </a:t>
            </a:r>
          </a:p>
          <a:p>
            <a:pPr marL="0" indent="0">
              <a:buNone/>
            </a:pPr>
            <a:endParaRPr lang="id-ID" dirty="0"/>
          </a:p>
          <a:p>
            <a:pPr marL="0" indent="0">
              <a:buNone/>
            </a:pPr>
            <a:r>
              <a:rPr lang="id-ID" dirty="0"/>
              <a:t> </a:t>
            </a:r>
          </a:p>
        </p:txBody>
      </p:sp>
    </p:spTree>
    <p:extLst>
      <p:ext uri="{BB962C8B-B14F-4D97-AF65-F5344CB8AC3E}">
        <p14:creationId xmlns:p14="http://schemas.microsoft.com/office/powerpoint/2010/main" val="3226826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tipografi</a:t>
            </a:r>
          </a:p>
        </p:txBody>
      </p:sp>
      <p:sp>
        <p:nvSpPr>
          <p:cNvPr id="3" name="Content Placeholder 2"/>
          <p:cNvSpPr>
            <a:spLocks noGrp="1"/>
          </p:cNvSpPr>
          <p:nvPr>
            <p:ph idx="1"/>
          </p:nvPr>
        </p:nvSpPr>
        <p:spPr/>
        <p:txBody>
          <a:bodyPr/>
          <a:lstStyle/>
          <a:p>
            <a:pPr marL="0" indent="0">
              <a:buNone/>
            </a:pPr>
            <a:r>
              <a:rPr lang="id-ID" dirty="0"/>
              <a:t>Tipografi merupakan seni dalam merancang, menyusun dan memodifikasi huruf. Tipografi  melibatkan beberapa pengaturan pada huruf seperti ukuran huruf, jenis huruf, tracking (jarak antar huruf secara umum), kerning (jarak antar dua huruf yang spesifik), dan leading (jarak antar baris).</a:t>
            </a:r>
          </a:p>
        </p:txBody>
      </p:sp>
    </p:spTree>
    <p:extLst>
      <p:ext uri="{BB962C8B-B14F-4D97-AF65-F5344CB8AC3E}">
        <p14:creationId xmlns:p14="http://schemas.microsoft.com/office/powerpoint/2010/main" val="3789331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warna</a:t>
            </a:r>
          </a:p>
        </p:txBody>
      </p:sp>
      <p:sp>
        <p:nvSpPr>
          <p:cNvPr id="3" name="Content Placeholder 2"/>
          <p:cNvSpPr>
            <a:spLocks noGrp="1"/>
          </p:cNvSpPr>
          <p:nvPr>
            <p:ph idx="1"/>
          </p:nvPr>
        </p:nvSpPr>
        <p:spPr/>
        <p:txBody>
          <a:bodyPr>
            <a:normAutofit fontScale="70000" lnSpcReduction="20000"/>
          </a:bodyPr>
          <a:lstStyle/>
          <a:p>
            <a:pPr marL="0" indent="0">
              <a:buNone/>
            </a:pPr>
            <a:r>
              <a:rPr lang="id-ID" dirty="0"/>
              <a:t>Warna dalam layout dapat menyampaikan moods, membuat gambar, menarik perhatian, dan mengidentifikasi objek. Ketika memilih warna untuk publikasi atau halaman web, tentang apa yang ingin Anda lakukan dan ke warna apa yang cocok untuk tujuan anda.</a:t>
            </a:r>
          </a:p>
          <a:p>
            <a:pPr marL="0" indent="0">
              <a:buNone/>
            </a:pPr>
            <a:r>
              <a:rPr lang="id-ID" dirty="0"/>
              <a:t>Warna dapat digunakan untuk:</a:t>
            </a:r>
          </a:p>
          <a:p>
            <a:r>
              <a:rPr lang="id-ID" dirty="0"/>
              <a:t>Sorot elemen penting dan utama seperti subheads.</a:t>
            </a:r>
          </a:p>
          <a:p>
            <a:r>
              <a:rPr lang="id-ID" dirty="0"/>
              <a:t>Menarik mata.</a:t>
            </a:r>
          </a:p>
          <a:p>
            <a:r>
              <a:rPr lang="id-ID" dirty="0"/>
              <a:t>Sinyal di mana pembaca untuk melihat terlebih dahulu.</a:t>
            </a:r>
          </a:p>
          <a:p>
            <a:r>
              <a:rPr lang="id-ID" dirty="0"/>
              <a:t>Membuat gambar atau moods.</a:t>
            </a:r>
          </a:p>
          <a:p>
            <a:r>
              <a:rPr lang="id-ID" dirty="0"/>
              <a:t>Mengatur.</a:t>
            </a:r>
          </a:p>
          <a:p>
            <a:r>
              <a:rPr lang="id-ID" dirty="0"/>
              <a:t>Bersama kelompok elemen atau mengisolasi mereka.</a:t>
            </a:r>
          </a:p>
          <a:p>
            <a:r>
              <a:rPr lang="id-ID" dirty="0"/>
              <a:t>Memprovokasi emosi.</a:t>
            </a:r>
          </a:p>
        </p:txBody>
      </p:sp>
    </p:spTree>
    <p:extLst>
      <p:ext uri="{BB962C8B-B14F-4D97-AF65-F5344CB8AC3E}">
        <p14:creationId xmlns:p14="http://schemas.microsoft.com/office/powerpoint/2010/main" val="581521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Gelap terang</a:t>
            </a:r>
          </a:p>
        </p:txBody>
      </p:sp>
      <p:sp>
        <p:nvSpPr>
          <p:cNvPr id="3" name="Content Placeholder 2"/>
          <p:cNvSpPr>
            <a:spLocks noGrp="1"/>
          </p:cNvSpPr>
          <p:nvPr>
            <p:ph idx="1"/>
          </p:nvPr>
        </p:nvSpPr>
        <p:spPr/>
        <p:txBody>
          <a:bodyPr>
            <a:normAutofit fontScale="85000" lnSpcReduction="10000"/>
          </a:bodyPr>
          <a:lstStyle/>
          <a:p>
            <a:pPr marL="0" indent="0" fontAlgn="base">
              <a:buNone/>
            </a:pPr>
            <a:r>
              <a:rPr lang="id-ID" dirty="0"/>
              <a:t>Salah satu cara terbaik untuk memudahkan unsur penangkapan pesan dalam visual grafis adalah dengan mengatur gelap dan terangnya. Ada dua pembagian dalam kategori ini, yaitu </a:t>
            </a:r>
            <a:r>
              <a:rPr lang="id-ID" i="1" dirty="0"/>
              <a:t>Low Contrast Value </a:t>
            </a:r>
            <a:r>
              <a:rPr lang="id-ID" dirty="0"/>
              <a:t>yang berarti penggunaan warna-warna yang kurang kontras. Visual yang dihasilkan akan cenderung kalem, statis, dan sederhana serta tenang. Sedangkan yang kedua adalah </a:t>
            </a:r>
            <a:r>
              <a:rPr lang="id-ID" i="1" dirty="0"/>
              <a:t>High Contrast Value, </a:t>
            </a:r>
            <a:r>
              <a:rPr lang="id-ID" dirty="0"/>
              <a:t>yaitu penggunaan warna-warna kontras dengan ekstrim, sehingga menghasilkan visual yang enerjik, ceria, dinamis, dramatis, dan penuh gairah.</a:t>
            </a:r>
          </a:p>
          <a:p>
            <a:pPr marL="0" indent="0" fontAlgn="base">
              <a:buNone/>
            </a:pPr>
            <a:r>
              <a:rPr lang="id-ID" dirty="0"/>
              <a:t>Berdasarkan nilai dalam gelap dan terangnya, warna dibagi menjadi beberapa tingkatan. Paling terang adalah warna putih, kemudian warna tergelap adalah hitam.</a:t>
            </a:r>
          </a:p>
          <a:p>
            <a:pPr marL="0" indent="0" fontAlgn="base">
              <a:buNone/>
            </a:pPr>
            <a:r>
              <a:rPr lang="id-ID" dirty="0"/>
              <a:t>Aturannya, warna gelap akan terbaca jika ditempatkan pada </a:t>
            </a:r>
            <a:r>
              <a:rPr lang="id-ID" i="1" dirty="0"/>
              <a:t>background </a:t>
            </a:r>
            <a:r>
              <a:rPr lang="id-ID" dirty="0"/>
              <a:t>terang.</a:t>
            </a:r>
          </a:p>
          <a:p>
            <a:pPr marL="0" indent="0" fontAlgn="base">
              <a:buNone/>
            </a:pPr>
            <a:r>
              <a:rPr lang="id-ID" dirty="0"/>
              <a:t>Begitu pula sebaliknya, warna terang akan sangat mudah terbaca jika ditempatkan pada </a:t>
            </a:r>
            <a:r>
              <a:rPr lang="id-ID" i="1" dirty="0"/>
              <a:t>background</a:t>
            </a:r>
            <a:r>
              <a:rPr lang="id-ID" dirty="0"/>
              <a:t>gelap.</a:t>
            </a:r>
          </a:p>
          <a:p>
            <a:pPr marL="0" indent="0">
              <a:buNone/>
            </a:pPr>
            <a:endParaRPr lang="id-ID" dirty="0"/>
          </a:p>
        </p:txBody>
      </p:sp>
    </p:spTree>
    <p:extLst>
      <p:ext uri="{BB962C8B-B14F-4D97-AF65-F5344CB8AC3E}">
        <p14:creationId xmlns:p14="http://schemas.microsoft.com/office/powerpoint/2010/main" val="1432773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Tekstur</a:t>
            </a:r>
          </a:p>
        </p:txBody>
      </p:sp>
      <p:sp>
        <p:nvSpPr>
          <p:cNvPr id="3" name="Content Placeholder 2"/>
          <p:cNvSpPr>
            <a:spLocks noGrp="1"/>
          </p:cNvSpPr>
          <p:nvPr>
            <p:ph idx="1"/>
          </p:nvPr>
        </p:nvSpPr>
        <p:spPr/>
        <p:txBody>
          <a:bodyPr>
            <a:normAutofit fontScale="85000" lnSpcReduction="10000"/>
          </a:bodyPr>
          <a:lstStyle/>
          <a:p>
            <a:pPr marL="0" indent="0">
              <a:buNone/>
            </a:pPr>
            <a:r>
              <a:rPr lang="id-ID" dirty="0"/>
              <a:t>Tekstur merupakan nilai raba atau lebih mudahnya adalah halus dan kasarnya sebuah permukaan benda. Dalam desain grafis, penggunaan tekstur dapat dimayakan untuk memberikan visual yang lebih berkarakter. Tekstur sering digunakan untuk mengatur keseimbangan dan kontras dalam sebuah desain komunikasi visual.</a:t>
            </a:r>
          </a:p>
          <a:p>
            <a:pPr marL="0" indent="0">
              <a:buNone/>
            </a:pPr>
            <a:r>
              <a:rPr lang="id-ID" dirty="0"/>
              <a:t>Tekstur dapat digunakan untuk:</a:t>
            </a:r>
          </a:p>
          <a:p>
            <a:r>
              <a:rPr lang="id-ID" dirty="0"/>
              <a:t>Memberikan publikasi cetak, presentasi, atau halaman web yang mood atau kepribadian.</a:t>
            </a:r>
          </a:p>
          <a:p>
            <a:r>
              <a:rPr lang="id-ID" dirty="0"/>
              <a:t>Kontras untuk membuat bunga.</a:t>
            </a:r>
          </a:p>
          <a:p>
            <a:r>
              <a:rPr lang="id-ID" dirty="0"/>
              <a:t>Bermain-main mata.</a:t>
            </a:r>
          </a:p>
          <a:p>
            <a:r>
              <a:rPr lang="id-ID" dirty="0"/>
              <a:t>Memprovokasi emosi.</a:t>
            </a:r>
          </a:p>
          <a:p>
            <a:r>
              <a:rPr lang="id-ID" dirty="0"/>
              <a:t>Membuat rasa kekayaan dan mendalam</a:t>
            </a:r>
          </a:p>
          <a:p>
            <a:endParaRPr lang="id-ID" dirty="0"/>
          </a:p>
        </p:txBody>
      </p:sp>
    </p:spTree>
    <p:extLst>
      <p:ext uri="{BB962C8B-B14F-4D97-AF65-F5344CB8AC3E}">
        <p14:creationId xmlns:p14="http://schemas.microsoft.com/office/powerpoint/2010/main" val="2506908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ruang</a:t>
            </a:r>
          </a:p>
        </p:txBody>
      </p:sp>
      <p:sp>
        <p:nvSpPr>
          <p:cNvPr id="3" name="Content Placeholder 2"/>
          <p:cNvSpPr>
            <a:spLocks noGrp="1"/>
          </p:cNvSpPr>
          <p:nvPr>
            <p:ph idx="1"/>
          </p:nvPr>
        </p:nvSpPr>
        <p:spPr/>
        <p:txBody>
          <a:bodyPr>
            <a:normAutofit fontScale="85000" lnSpcReduction="20000"/>
          </a:bodyPr>
          <a:lstStyle/>
          <a:p>
            <a:pPr marL="0" indent="0">
              <a:buNone/>
            </a:pPr>
            <a:r>
              <a:rPr lang="id-ID" dirty="0"/>
              <a:t>Ruang adalah jarak antara atau daerah atau sekitar sesuatu. Memisahkan ruang atau unifies, highlight, dan memberikan mata visual istirahat.</a:t>
            </a:r>
          </a:p>
          <a:p>
            <a:pPr marL="0" indent="0">
              <a:buNone/>
            </a:pPr>
            <a:r>
              <a:rPr lang="id-ID" dirty="0"/>
              <a:t>Ruang dapat digunakan untuk:</a:t>
            </a:r>
          </a:p>
          <a:p>
            <a:r>
              <a:rPr lang="id-ID" dirty="0"/>
              <a:t>Memberikan mata visual istirahat.</a:t>
            </a:r>
          </a:p>
          <a:p>
            <a:r>
              <a:rPr lang="id-ID" dirty="0"/>
              <a:t>Membuat hubungan antara unsur-unsur.</a:t>
            </a:r>
          </a:p>
          <a:p>
            <a:r>
              <a:rPr lang="id-ID" dirty="0"/>
              <a:t>Sorot salah satu elemen.</a:t>
            </a:r>
          </a:p>
          <a:p>
            <a:r>
              <a:rPr lang="id-ID" dirty="0"/>
              <a:t>Menaruh banyak spasi sekitar yang penting untuk memanggil perhatian kepadanya.</a:t>
            </a:r>
          </a:p>
          <a:p>
            <a:r>
              <a:rPr lang="id-ID" dirty="0"/>
              <a:t>Membuat layout mudah untuk mengikuti.</a:t>
            </a:r>
          </a:p>
          <a:p>
            <a:r>
              <a:rPr lang="id-ID" dirty="0"/>
              <a:t>Membuat tipe dibaca mungkin.</a:t>
            </a:r>
          </a:p>
          <a:p>
            <a:endParaRPr lang="id-ID" dirty="0"/>
          </a:p>
        </p:txBody>
      </p:sp>
    </p:spTree>
    <p:extLst>
      <p:ext uri="{BB962C8B-B14F-4D97-AF65-F5344CB8AC3E}">
        <p14:creationId xmlns:p14="http://schemas.microsoft.com/office/powerpoint/2010/main" val="804547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keterampilan</a:t>
            </a:r>
          </a:p>
        </p:txBody>
      </p:sp>
      <p:sp>
        <p:nvSpPr>
          <p:cNvPr id="3" name="Content Placeholder 2"/>
          <p:cNvSpPr>
            <a:spLocks noGrp="1"/>
          </p:cNvSpPr>
          <p:nvPr>
            <p:ph idx="1"/>
          </p:nvPr>
        </p:nvSpPr>
        <p:spPr/>
        <p:txBody>
          <a:bodyPr>
            <a:normAutofit/>
          </a:bodyPr>
          <a:lstStyle/>
          <a:p>
            <a:pPr marL="0" indent="0">
              <a:buNone/>
            </a:pPr>
            <a:r>
              <a:rPr lang="id-ID" b="1" dirty="0"/>
              <a:t>Seni Visual</a:t>
            </a:r>
          </a:p>
          <a:p>
            <a:r>
              <a:rPr lang="id-ID" dirty="0"/>
              <a:t>Ilmu yang termasuk dalam seni visual antara lain adalah </a:t>
            </a:r>
            <a:r>
              <a:rPr lang="id-ID" dirty="0">
                <a:hlinkClick r:id="rId2" tooltip="Fotografi"/>
              </a:rPr>
              <a:t>fotografi</a:t>
            </a:r>
            <a:r>
              <a:rPr lang="id-ID" dirty="0"/>
              <a:t> dan </a:t>
            </a:r>
            <a:r>
              <a:rPr lang="id-ID" dirty="0">
                <a:hlinkClick r:id="rId3" tooltip="Digital imaging"/>
              </a:rPr>
              <a:t>digital imaging</a:t>
            </a:r>
            <a:r>
              <a:rPr lang="id-ID" dirty="0"/>
              <a:t>.</a:t>
            </a:r>
          </a:p>
          <a:p>
            <a:pPr marL="0" indent="0">
              <a:buNone/>
            </a:pPr>
            <a:r>
              <a:rPr lang="id-ID" b="1" dirty="0"/>
              <a:t>Tipografi</a:t>
            </a:r>
            <a:endParaRPr lang="id-ID" dirty="0"/>
          </a:p>
          <a:p>
            <a:r>
              <a:rPr lang="id-ID" dirty="0"/>
              <a:t>Tipografi merupakan seni dalam merancang, menyusun dan memodifikasi huruf. Tipografi  melibatkan beberapa pengaturan pada huruf seperti ukuran huruf, jenis huruf, tracking (jarak antar huruf secara umum), kerning (jarak antar dua huruf yang spesifik), dan leading (jarak antar baris).</a:t>
            </a:r>
          </a:p>
          <a:p>
            <a:endParaRPr lang="id-ID" dirty="0"/>
          </a:p>
        </p:txBody>
      </p:sp>
    </p:spTree>
    <p:extLst>
      <p:ext uri="{BB962C8B-B14F-4D97-AF65-F5344CB8AC3E}">
        <p14:creationId xmlns:p14="http://schemas.microsoft.com/office/powerpoint/2010/main" val="1851405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Grafis</a:t>
            </a:r>
          </a:p>
        </p:txBody>
      </p:sp>
      <p:sp>
        <p:nvSpPr>
          <p:cNvPr id="3" name="Content Placeholder 2"/>
          <p:cNvSpPr>
            <a:spLocks noGrp="1"/>
          </p:cNvSpPr>
          <p:nvPr>
            <p:ph idx="1"/>
          </p:nvPr>
        </p:nvSpPr>
        <p:spPr/>
        <p:txBody>
          <a:bodyPr/>
          <a:lstStyle/>
          <a:p>
            <a:pPr marL="0" indent="0">
              <a:buNone/>
            </a:pPr>
            <a:r>
              <a:rPr lang="id-ID" dirty="0"/>
              <a:t>Dalam Bahasa Inggris disebut </a:t>
            </a:r>
            <a:r>
              <a:rPr lang="id-ID" i="1" dirty="0"/>
              <a:t>Graphic </a:t>
            </a:r>
            <a:r>
              <a:rPr lang="id-ID" dirty="0"/>
              <a:t>diartikan sebagai goresan yang berupa titik-titik atau garis yang berhubungan dengan kegiatan cetak-mencetak (Freddy Adiono Basuki, 2000).</a:t>
            </a:r>
            <a:endParaRPr lang="id-ID" i="1" dirty="0"/>
          </a:p>
        </p:txBody>
      </p:sp>
    </p:spTree>
    <p:extLst>
      <p:ext uri="{BB962C8B-B14F-4D97-AF65-F5344CB8AC3E}">
        <p14:creationId xmlns:p14="http://schemas.microsoft.com/office/powerpoint/2010/main" val="250640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marL="0" indent="0">
              <a:buNone/>
            </a:pPr>
            <a:r>
              <a:rPr lang="id-ID" b="1" dirty="0"/>
              <a:t>Tata Letak</a:t>
            </a:r>
          </a:p>
          <a:p>
            <a:r>
              <a:rPr lang="id-ID" dirty="0"/>
              <a:t>Tata letak adalah seni dalam menyusun elemen (konten) yang ada pada sebuah halaman, seperti penempatan gambar dan teks. Ketrampilan ini umumnya digunakan dalam media cetak seperti majalah, buku, koran, tabloid, </a:t>
            </a:r>
            <a:r>
              <a:rPr lang="id-ID" i="1" dirty="0"/>
              <a:t>dsb.</a:t>
            </a:r>
            <a:r>
              <a:rPr lang="id-ID" dirty="0"/>
              <a:t> Tata letak pada sebuah media cetak yang baik akan menambah kenyamanan pembacanya.</a:t>
            </a:r>
          </a:p>
          <a:p>
            <a:pPr marL="0" indent="0">
              <a:buNone/>
            </a:pPr>
            <a:r>
              <a:rPr lang="id-ID" b="1" dirty="0"/>
              <a:t>Desain Interaksi</a:t>
            </a:r>
          </a:p>
          <a:p>
            <a:r>
              <a:rPr lang="id-ID" dirty="0"/>
              <a:t>Sejak perkembangan dunia teknologi informasi, para desainer grafis mulai berperan dalam merancang tampilan perangkat lunak (</a:t>
            </a:r>
            <a:r>
              <a:rPr lang="id-ID" dirty="0">
                <a:hlinkClick r:id="rId2" tooltip="Antarmuka pengguna grafis"/>
              </a:rPr>
              <a:t>Antarmuka Pengguna Grafis</a:t>
            </a:r>
            <a:r>
              <a:rPr lang="id-ID" dirty="0"/>
              <a:t> atau APG (</a:t>
            </a:r>
            <a:r>
              <a:rPr lang="id-ID" dirty="0">
                <a:hlinkClick r:id="rId3" tooltip="Bahasa Inggris"/>
              </a:rPr>
              <a:t>Inggris</a:t>
            </a:r>
            <a:r>
              <a:rPr lang="id-ID" dirty="0"/>
              <a:t>: </a:t>
            </a:r>
            <a:r>
              <a:rPr lang="id-ID" i="1" dirty="0"/>
              <a:t>Graphical User Interface (GUI)))</a:t>
            </a:r>
            <a:r>
              <a:rPr lang="id-ID" dirty="0"/>
              <a:t> dan tampilan dari halaman web. Desainer grafis bekerja sama dengan pengembang situs </a:t>
            </a:r>
            <a:r>
              <a:rPr lang="id-ID" i="1" dirty="0"/>
              <a:t>web</a:t>
            </a:r>
            <a:r>
              <a:rPr lang="id-ID" dirty="0"/>
              <a:t> atau pengembang perangkat lunak dalam merancang tampilan untuk meningkatkan kenyamanan pengguna saat menggunakan perangkat lunak atau mengunjungi halaman </a:t>
            </a:r>
            <a:r>
              <a:rPr lang="id-ID" i="1" dirty="0"/>
              <a:t>web</a:t>
            </a:r>
            <a:r>
              <a:rPr lang="id-ID" dirty="0"/>
              <a:t>.</a:t>
            </a:r>
          </a:p>
          <a:p>
            <a:endParaRPr lang="id-ID" dirty="0"/>
          </a:p>
        </p:txBody>
      </p:sp>
    </p:spTree>
    <p:extLst>
      <p:ext uri="{BB962C8B-B14F-4D97-AF65-F5344CB8AC3E}">
        <p14:creationId xmlns:p14="http://schemas.microsoft.com/office/powerpoint/2010/main" val="1227333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marL="0" indent="0">
              <a:buNone/>
            </a:pPr>
            <a:r>
              <a:rPr lang="id-ID" b="1" dirty="0"/>
              <a:t>Tata Letak</a:t>
            </a:r>
          </a:p>
          <a:p>
            <a:r>
              <a:rPr lang="id-ID" dirty="0"/>
              <a:t>Tata letak adalah seni dalam menyusun elemen (konten) yang ada pada sebuah halaman, seperti penempatan gambar dan teks. Ketrampilan ini umumnya digunakan dalam media cetak seperti majalah, buku, koran, tabloid, </a:t>
            </a:r>
            <a:r>
              <a:rPr lang="id-ID" i="1" dirty="0"/>
              <a:t>dsb.</a:t>
            </a:r>
            <a:r>
              <a:rPr lang="id-ID" dirty="0"/>
              <a:t> Tata letak pada sebuah media cetak yang baik akan menambah kenyamanan pembacanya.</a:t>
            </a:r>
          </a:p>
          <a:p>
            <a:pPr marL="0" indent="0">
              <a:buNone/>
            </a:pPr>
            <a:r>
              <a:rPr lang="id-ID" b="1" dirty="0"/>
              <a:t>Desain Interaksi</a:t>
            </a:r>
          </a:p>
          <a:p>
            <a:r>
              <a:rPr lang="id-ID" dirty="0"/>
              <a:t>Sejak perkembangan dunia teknologi informasi, para desainer grafis mulai berperan dalam merancang tampilan perangkat lunak (</a:t>
            </a:r>
            <a:r>
              <a:rPr lang="id-ID" dirty="0">
                <a:hlinkClick r:id="rId2" tooltip="Antarmuka pengguna grafis"/>
              </a:rPr>
              <a:t>Antarmuka Pengguna Grafis</a:t>
            </a:r>
            <a:r>
              <a:rPr lang="id-ID" dirty="0"/>
              <a:t> atau APG (</a:t>
            </a:r>
            <a:r>
              <a:rPr lang="id-ID" dirty="0">
                <a:hlinkClick r:id="rId3" tooltip="Bahasa Inggris"/>
              </a:rPr>
              <a:t>Inggris</a:t>
            </a:r>
            <a:r>
              <a:rPr lang="id-ID" dirty="0"/>
              <a:t>: </a:t>
            </a:r>
            <a:r>
              <a:rPr lang="id-ID" i="1" dirty="0"/>
              <a:t>Graphical User Interface (GUI)))</a:t>
            </a:r>
            <a:r>
              <a:rPr lang="id-ID" dirty="0"/>
              <a:t> dan tampilan dari halaman web. Desainer grafis bekerja sama dengan pengembang situs </a:t>
            </a:r>
            <a:r>
              <a:rPr lang="id-ID" i="1" dirty="0"/>
              <a:t>web</a:t>
            </a:r>
            <a:r>
              <a:rPr lang="id-ID" dirty="0"/>
              <a:t> atau pengembang perangkat lunak dalam merancang tampilan untuk meningkatkan kenyamanan pengguna saat menggunakan perangkat lunak atau mengunjungi halaman </a:t>
            </a:r>
            <a:r>
              <a:rPr lang="id-ID" i="1" dirty="0"/>
              <a:t>web</a:t>
            </a:r>
            <a:r>
              <a:rPr lang="id-ID" dirty="0"/>
              <a:t>.</a:t>
            </a:r>
          </a:p>
          <a:p>
            <a:endParaRPr lang="id-ID" dirty="0"/>
          </a:p>
          <a:p>
            <a:endParaRPr lang="id-ID" dirty="0"/>
          </a:p>
        </p:txBody>
      </p:sp>
    </p:spTree>
    <p:extLst>
      <p:ext uri="{BB962C8B-B14F-4D97-AF65-F5344CB8AC3E}">
        <p14:creationId xmlns:p14="http://schemas.microsoft.com/office/powerpoint/2010/main" val="2506799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Peralatan desain grafis</a:t>
            </a:r>
          </a:p>
        </p:txBody>
      </p:sp>
      <p:sp>
        <p:nvSpPr>
          <p:cNvPr id="3" name="Content Placeholder 2"/>
          <p:cNvSpPr>
            <a:spLocks noGrp="1"/>
          </p:cNvSpPr>
          <p:nvPr>
            <p:ph idx="1"/>
          </p:nvPr>
        </p:nvSpPr>
        <p:spPr/>
        <p:txBody>
          <a:bodyPr>
            <a:normAutofit fontScale="85000" lnSpcReduction="20000"/>
          </a:bodyPr>
          <a:lstStyle/>
          <a:p>
            <a:r>
              <a:rPr lang="id-ID" dirty="0"/>
              <a:t>Peralatan utama yang digunakan dalam desain grafis adalah pikiran (ide). Disamping teknologi (komputer) sebuah desain grafis yang baik membutuhkan kreatifitas.</a:t>
            </a:r>
          </a:p>
          <a:p>
            <a:r>
              <a:rPr lang="id-ID" dirty="0"/>
              <a:t>Pada pertengahan </a:t>
            </a:r>
            <a:r>
              <a:rPr lang="id-ID" dirty="0">
                <a:hlinkClick r:id="rId2" tooltip="1980"/>
              </a:rPr>
              <a:t>1980</a:t>
            </a:r>
            <a:r>
              <a:rPr lang="id-ID" dirty="0"/>
              <a:t>, kedatangan </a:t>
            </a:r>
            <a:r>
              <a:rPr lang="id-ID" i="1" dirty="0">
                <a:hlinkClick r:id="rId3" tooltip="Desktop publishing (halaman belum tersedia)"/>
              </a:rPr>
              <a:t>desktop publishing</a:t>
            </a:r>
            <a:r>
              <a:rPr lang="id-ID" dirty="0"/>
              <a:t> serta pengenalan sejumlah aplikasi perangkat lunak grafis memperkenalkan satu generasi desainer pada manipulasi image dengan komputer dan penciptaan image 3D yang sebelumnya adalah merupakan kerja yang susah payah. Desain grafis dengan komputer memungkinkan perancang untuk melihat hasil dari tata letak atau perubahan tipografi dengan seketika tanpa menggunakan tinta atau pena, atau untuk mensimulasikan efek dari media tradisional tanpa perlu menuntut banyak ruang.</a:t>
            </a:r>
          </a:p>
          <a:p>
            <a:r>
              <a:rPr lang="id-ID" dirty="0"/>
              <a:t>Seorang perancang grafis menggunakan </a:t>
            </a:r>
            <a:r>
              <a:rPr lang="id-ID" dirty="0">
                <a:hlinkClick r:id="rId4" tooltip="Sketsa"/>
              </a:rPr>
              <a:t>sketsa</a:t>
            </a:r>
            <a:r>
              <a:rPr lang="id-ID" dirty="0"/>
              <a:t> untuk mengeksplorasi ide-ide yang kompleks secara cepat, dan selanjutnya ia memiliki kebebasan untuk memilih alat untuk menyelesaikannya, dengan tangan atau komputer.</a:t>
            </a:r>
          </a:p>
          <a:p>
            <a:endParaRPr lang="id-ID" dirty="0"/>
          </a:p>
        </p:txBody>
      </p:sp>
    </p:spTree>
    <p:extLst>
      <p:ext uri="{BB962C8B-B14F-4D97-AF65-F5344CB8AC3E}">
        <p14:creationId xmlns:p14="http://schemas.microsoft.com/office/powerpoint/2010/main" val="415752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Software desain grafis</a:t>
            </a:r>
          </a:p>
        </p:txBody>
      </p:sp>
      <p:sp>
        <p:nvSpPr>
          <p:cNvPr id="3" name="Content Placeholder 2"/>
          <p:cNvSpPr>
            <a:spLocks noGrp="1"/>
          </p:cNvSpPr>
          <p:nvPr>
            <p:ph idx="1"/>
          </p:nvPr>
        </p:nvSpPr>
        <p:spPr/>
        <p:txBody>
          <a:bodyPr>
            <a:normAutofit fontScale="47500" lnSpcReduction="20000"/>
          </a:bodyPr>
          <a:lstStyle/>
          <a:p>
            <a:r>
              <a:rPr lang="id-ID" b="1" dirty="0"/>
              <a:t>Desktop publishing</a:t>
            </a:r>
          </a:p>
          <a:p>
            <a:r>
              <a:rPr lang="id-ID" dirty="0">
                <a:hlinkClick r:id="rId2" tooltip="Adobe Photoshop"/>
              </a:rPr>
              <a:t>Adobe Photoshop</a:t>
            </a:r>
            <a:endParaRPr lang="id-ID" dirty="0"/>
          </a:p>
          <a:p>
            <a:r>
              <a:rPr lang="id-ID" dirty="0">
                <a:hlinkClick r:id="rId3" tooltip="Adobe Illustrator"/>
              </a:rPr>
              <a:t>Adobe Illustrator</a:t>
            </a:r>
            <a:endParaRPr lang="id-ID" dirty="0"/>
          </a:p>
          <a:p>
            <a:r>
              <a:rPr lang="id-ID" dirty="0">
                <a:hlinkClick r:id="rId4" tooltip="Adobe Indesign (halaman belum tersedia)"/>
              </a:rPr>
              <a:t>Adobe Indesign</a:t>
            </a:r>
            <a:endParaRPr lang="id-ID" dirty="0"/>
          </a:p>
          <a:p>
            <a:r>
              <a:rPr lang="id-ID" dirty="0">
                <a:hlinkClick r:id="rId5" tooltip="Coreldraw"/>
              </a:rPr>
              <a:t>Coreldraw</a:t>
            </a:r>
            <a:endParaRPr lang="id-ID" dirty="0"/>
          </a:p>
          <a:p>
            <a:r>
              <a:rPr lang="id-ID" dirty="0">
                <a:hlinkClick r:id="rId6" tooltip="GIMP"/>
              </a:rPr>
              <a:t>GIMP</a:t>
            </a:r>
            <a:endParaRPr lang="id-ID" dirty="0"/>
          </a:p>
          <a:p>
            <a:r>
              <a:rPr lang="id-ID" dirty="0">
                <a:hlinkClick r:id="rId7" tooltip="Inkscape"/>
              </a:rPr>
              <a:t>Inkscape</a:t>
            </a:r>
            <a:endParaRPr lang="id-ID" dirty="0"/>
          </a:p>
          <a:p>
            <a:r>
              <a:rPr lang="id-ID" dirty="0">
                <a:hlinkClick r:id="rId8" tooltip="Macromedia Freehand"/>
              </a:rPr>
              <a:t>Macromedia Freehand</a:t>
            </a:r>
            <a:endParaRPr lang="id-ID" dirty="0"/>
          </a:p>
          <a:p>
            <a:r>
              <a:rPr lang="id-ID" dirty="0">
                <a:hlinkClick r:id="rId9" tooltip="Adobe image ready (halaman belum tersedia)"/>
              </a:rPr>
              <a:t>Adobe image ready</a:t>
            </a:r>
            <a:endParaRPr lang="id-ID" dirty="0"/>
          </a:p>
          <a:p>
            <a:r>
              <a:rPr lang="id-ID" dirty="0">
                <a:hlinkClick r:id="rId10" tooltip="CorelDraw (halaman belum tersedia)"/>
              </a:rPr>
              <a:t>CorelDraw</a:t>
            </a:r>
            <a:endParaRPr lang="id-ID" dirty="0"/>
          </a:p>
          <a:p>
            <a:r>
              <a:rPr lang="id-ID" dirty="0">
                <a:hlinkClick r:id="rId11" tooltip="Adobe Page Maker (halaman belum tersedia)"/>
              </a:rPr>
              <a:t>Adobe Page Maker</a:t>
            </a:r>
            <a:endParaRPr lang="id-ID" dirty="0"/>
          </a:p>
          <a:p>
            <a:r>
              <a:rPr lang="id-ID" dirty="0">
                <a:hlinkClick r:id="rId12" tooltip="Paint Tool SAI (halaman belum tersedia)"/>
              </a:rPr>
              <a:t>Paint Tool SAI</a:t>
            </a:r>
            <a:endParaRPr lang="id-ID" dirty="0"/>
          </a:p>
          <a:p>
            <a:endParaRPr lang="id-ID" dirty="0"/>
          </a:p>
        </p:txBody>
      </p:sp>
    </p:spTree>
    <p:extLst>
      <p:ext uri="{BB962C8B-B14F-4D97-AF65-F5344CB8AC3E}">
        <p14:creationId xmlns:p14="http://schemas.microsoft.com/office/powerpoint/2010/main" val="1215210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a:t>Webdesign</a:t>
            </a:r>
          </a:p>
          <a:p>
            <a:r>
              <a:rPr lang="id-ID" dirty="0">
                <a:hlinkClick r:id="rId2" tooltip="Adobe Dreamweaver"/>
              </a:rPr>
              <a:t>Adobe Dreamweaver</a:t>
            </a:r>
            <a:endParaRPr lang="id-ID" dirty="0"/>
          </a:p>
          <a:p>
            <a:r>
              <a:rPr lang="id-ID" dirty="0">
                <a:hlinkClick r:id="rId3" tooltip="Microsoft Frontpage (halaman belum tersedia)"/>
              </a:rPr>
              <a:t>Microsoft Frontpage</a:t>
            </a:r>
            <a:endParaRPr lang="id-ID" dirty="0"/>
          </a:p>
          <a:p>
            <a:r>
              <a:rPr lang="id-ID" dirty="0">
                <a:hlinkClick r:id="rId4" tooltip="Notepad (halaman belum tersedia)"/>
              </a:rPr>
              <a:t>Notepad</a:t>
            </a:r>
            <a:endParaRPr lang="id-ID" dirty="0"/>
          </a:p>
          <a:p>
            <a:r>
              <a:rPr lang="id-ID" dirty="0">
                <a:hlinkClick r:id="rId5" tooltip="Adobe Photoshop"/>
              </a:rPr>
              <a:t>Adobe Photoshop</a:t>
            </a:r>
            <a:endParaRPr lang="id-ID" dirty="0"/>
          </a:p>
          <a:p>
            <a:r>
              <a:rPr lang="id-ID" dirty="0">
                <a:hlinkClick r:id="rId6" tooltip="Macromedia firework (halaman belum tersedia)"/>
              </a:rPr>
              <a:t>macromedia firework</a:t>
            </a:r>
            <a:endParaRPr lang="id-ID" dirty="0"/>
          </a:p>
          <a:p>
            <a:endParaRPr lang="id-ID" dirty="0"/>
          </a:p>
        </p:txBody>
      </p:sp>
    </p:spTree>
    <p:extLst>
      <p:ext uri="{BB962C8B-B14F-4D97-AF65-F5344CB8AC3E}">
        <p14:creationId xmlns:p14="http://schemas.microsoft.com/office/powerpoint/2010/main" val="2674384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b="1" dirty="0"/>
              <a:t>Audiovisual</a:t>
            </a:r>
          </a:p>
          <a:p>
            <a:r>
              <a:rPr lang="id-ID" dirty="0">
                <a:hlinkClick r:id="rId2" tooltip="Adobe After Effect (halaman belum tersedia)"/>
              </a:rPr>
              <a:t>Adobe After Effect</a:t>
            </a:r>
            <a:endParaRPr lang="id-ID" dirty="0"/>
          </a:p>
          <a:p>
            <a:r>
              <a:rPr lang="id-ID" dirty="0">
                <a:hlinkClick r:id="rId3" tooltip="Adobe Premier (halaman belum tersedia)"/>
              </a:rPr>
              <a:t>Adobe Premier</a:t>
            </a:r>
            <a:endParaRPr lang="id-ID" dirty="0"/>
          </a:p>
          <a:p>
            <a:r>
              <a:rPr lang="id-ID" dirty="0"/>
              <a:t>Final Cut</a:t>
            </a:r>
          </a:p>
          <a:p>
            <a:r>
              <a:rPr lang="id-ID" dirty="0">
                <a:hlinkClick r:id="rId4" tooltip="Adobe Flash"/>
              </a:rPr>
              <a:t>Adobe Flash</a:t>
            </a:r>
            <a:r>
              <a:rPr lang="id-ID" dirty="0"/>
              <a:t> atau sebelumnya </a:t>
            </a:r>
            <a:r>
              <a:rPr lang="id-ID" dirty="0">
                <a:hlinkClick r:id="rId5" tooltip="Macromedia Flash"/>
              </a:rPr>
              <a:t>Macromedia Flash</a:t>
            </a:r>
            <a:endParaRPr lang="id-ID" dirty="0"/>
          </a:p>
          <a:p>
            <a:r>
              <a:rPr lang="id-ID" dirty="0">
                <a:hlinkClick r:id="rId6" tooltip="Ulead Video Studio (halaman belum tersedia)"/>
              </a:rPr>
              <a:t>Ulead Video Studio</a:t>
            </a:r>
            <a:endParaRPr lang="id-ID" dirty="0"/>
          </a:p>
          <a:p>
            <a:r>
              <a:rPr lang="id-ID" dirty="0"/>
              <a:t>Magic Movie Edit Pro</a:t>
            </a:r>
          </a:p>
          <a:p>
            <a:r>
              <a:rPr lang="id-ID" dirty="0">
                <a:hlinkClick r:id="rId7" tooltip="Power Director (halaman belum tersedia)"/>
              </a:rPr>
              <a:t>Power Director</a:t>
            </a:r>
            <a:endParaRPr lang="id-ID" dirty="0"/>
          </a:p>
          <a:p>
            <a:endParaRPr lang="id-ID" dirty="0"/>
          </a:p>
        </p:txBody>
      </p:sp>
    </p:spTree>
    <p:extLst>
      <p:ext uri="{BB962C8B-B14F-4D97-AF65-F5344CB8AC3E}">
        <p14:creationId xmlns:p14="http://schemas.microsoft.com/office/powerpoint/2010/main" val="1401936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r>
              <a:rPr lang="id-ID" b="1" dirty="0"/>
              <a:t>Rendering 3 Dimensi</a:t>
            </a:r>
          </a:p>
          <a:p>
            <a:r>
              <a:rPr lang="id-ID" dirty="0">
                <a:hlinkClick r:id="rId2" tooltip="3D StudioMax (halaman belum tersedia)"/>
              </a:rPr>
              <a:t>3D StudioMax</a:t>
            </a:r>
            <a:endParaRPr lang="id-ID" dirty="0"/>
          </a:p>
          <a:p>
            <a:r>
              <a:rPr lang="id-ID" dirty="0"/>
              <a:t>Cinema 4d</a:t>
            </a:r>
          </a:p>
          <a:p>
            <a:r>
              <a:rPr lang="id-ID" dirty="0">
                <a:hlinkClick r:id="rId3" tooltip="Maya"/>
              </a:rPr>
              <a:t>Maya</a:t>
            </a:r>
            <a:endParaRPr lang="id-ID" dirty="0"/>
          </a:p>
          <a:p>
            <a:r>
              <a:rPr lang="id-ID" dirty="0">
                <a:hlinkClick r:id="rId4" tooltip="AutoCad (halaman belum tersedia)"/>
              </a:rPr>
              <a:t>AutoCad</a:t>
            </a:r>
            <a:endParaRPr lang="id-ID" dirty="0"/>
          </a:p>
          <a:p>
            <a:r>
              <a:rPr lang="id-ID" dirty="0">
                <a:hlinkClick r:id="rId5" tooltip="Google SketchUp"/>
              </a:rPr>
              <a:t>Google SketchUp</a:t>
            </a:r>
            <a:endParaRPr lang="id-ID" dirty="0"/>
          </a:p>
          <a:p>
            <a:r>
              <a:rPr lang="id-ID" dirty="0">
                <a:hlinkClick r:id="rId6" tooltip="Light Wave (halaman belum tersedia)"/>
              </a:rPr>
              <a:t>Light Wave</a:t>
            </a:r>
            <a:endParaRPr lang="id-ID" dirty="0"/>
          </a:p>
          <a:p>
            <a:r>
              <a:rPr lang="id-ID" dirty="0">
                <a:hlinkClick r:id="rId7" tooltip="Blender"/>
              </a:rPr>
              <a:t>Blender</a:t>
            </a:r>
            <a:endParaRPr lang="id-ID" dirty="0"/>
          </a:p>
          <a:p>
            <a:r>
              <a:rPr lang="id-ID" dirty="0"/>
              <a:t>Softimage</a:t>
            </a:r>
          </a:p>
          <a:p>
            <a:endParaRPr lang="id-ID" dirty="0"/>
          </a:p>
        </p:txBody>
      </p:sp>
    </p:spTree>
    <p:extLst>
      <p:ext uri="{BB962C8B-B14F-4D97-AF65-F5344CB8AC3E}">
        <p14:creationId xmlns:p14="http://schemas.microsoft.com/office/powerpoint/2010/main" val="3323494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Contoh </a:t>
            </a:r>
          </a:p>
        </p:txBody>
      </p:sp>
      <p:pic>
        <p:nvPicPr>
          <p:cNvPr id="4" name="Content Placeholder 3"/>
          <p:cNvPicPr>
            <a:picLocks noGrp="1" noChangeAspect="1"/>
          </p:cNvPicPr>
          <p:nvPr>
            <p:ph idx="1"/>
          </p:nvPr>
        </p:nvPicPr>
        <p:blipFill>
          <a:blip r:embed="rId2"/>
          <a:stretch>
            <a:fillRect/>
          </a:stretch>
        </p:blipFill>
        <p:spPr>
          <a:xfrm>
            <a:off x="3493452" y="2016125"/>
            <a:ext cx="5519420" cy="3449638"/>
          </a:xfrm>
        </p:spPr>
      </p:pic>
    </p:spTree>
    <p:extLst>
      <p:ext uri="{BB962C8B-B14F-4D97-AF65-F5344CB8AC3E}">
        <p14:creationId xmlns:p14="http://schemas.microsoft.com/office/powerpoint/2010/main" val="3241110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stretch>
            <a:fillRect/>
          </a:stretch>
        </p:blipFill>
        <p:spPr>
          <a:xfrm>
            <a:off x="2803524" y="2016125"/>
            <a:ext cx="6899276" cy="3449638"/>
          </a:xfrm>
        </p:spPr>
      </p:pic>
    </p:spTree>
    <p:extLst>
      <p:ext uri="{BB962C8B-B14F-4D97-AF65-F5344CB8AC3E}">
        <p14:creationId xmlns:p14="http://schemas.microsoft.com/office/powerpoint/2010/main" val="33094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stretch>
            <a:fillRect/>
          </a:stretch>
        </p:blipFill>
        <p:spPr>
          <a:xfrm>
            <a:off x="3999770" y="2016125"/>
            <a:ext cx="4506785" cy="3449638"/>
          </a:xfrm>
        </p:spPr>
      </p:pic>
    </p:spTree>
    <p:extLst>
      <p:ext uri="{BB962C8B-B14F-4D97-AF65-F5344CB8AC3E}">
        <p14:creationId xmlns:p14="http://schemas.microsoft.com/office/powerpoint/2010/main" val="2666626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Desain</a:t>
            </a:r>
          </a:p>
        </p:txBody>
      </p:sp>
      <p:sp>
        <p:nvSpPr>
          <p:cNvPr id="3" name="Content Placeholder 2"/>
          <p:cNvSpPr>
            <a:spLocks noGrp="1"/>
          </p:cNvSpPr>
          <p:nvPr>
            <p:ph idx="1"/>
          </p:nvPr>
        </p:nvSpPr>
        <p:spPr/>
        <p:txBody>
          <a:bodyPr/>
          <a:lstStyle/>
          <a:p>
            <a:pPr marL="0" indent="0">
              <a:buNone/>
            </a:pPr>
            <a:r>
              <a:rPr lang="id-ID" dirty="0"/>
              <a:t>Menurut Atisah Sipahelut (1991) diartikan sebagai bentuk rumusan dan suatu proses pemikiran. Rumusan atau proses pemikiran yang dituangkan dalam wujud gambar tersebut merupakan pengalihan gagasan kongkrit isi pemikiran untuk mengalihkan gagasan dalam wujud gambar. Dalam proses mendesain ini seorang desainer dapat mempergunakan perlatan manual seperti kuas atau dengan teknologi komputer.</a:t>
            </a:r>
          </a:p>
        </p:txBody>
      </p:sp>
    </p:spTree>
    <p:extLst>
      <p:ext uri="{BB962C8B-B14F-4D97-AF65-F5344CB8AC3E}">
        <p14:creationId xmlns:p14="http://schemas.microsoft.com/office/powerpoint/2010/main" val="5541040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stretch>
            <a:fillRect/>
          </a:stretch>
        </p:blipFill>
        <p:spPr>
          <a:xfrm>
            <a:off x="3081082" y="2016125"/>
            <a:ext cx="6344161" cy="3449638"/>
          </a:xfrm>
        </p:spPr>
      </p:pic>
    </p:spTree>
    <p:extLst>
      <p:ext uri="{BB962C8B-B14F-4D97-AF65-F5344CB8AC3E}">
        <p14:creationId xmlns:p14="http://schemas.microsoft.com/office/powerpoint/2010/main" val="10660649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Daftar pustaka</a:t>
            </a:r>
          </a:p>
        </p:txBody>
      </p:sp>
      <p:sp>
        <p:nvSpPr>
          <p:cNvPr id="3" name="Content Placeholder 2"/>
          <p:cNvSpPr>
            <a:spLocks noGrp="1"/>
          </p:cNvSpPr>
          <p:nvPr>
            <p:ph idx="1"/>
          </p:nvPr>
        </p:nvSpPr>
        <p:spPr/>
        <p:txBody>
          <a:bodyPr/>
          <a:lstStyle/>
          <a:p>
            <a:r>
              <a:rPr lang="id-ID" dirty="0">
                <a:hlinkClick r:id="rId2"/>
              </a:rPr>
              <a:t>http://fachmycasofa.com/2015/06/16/aplikasi-ilmu-desain-grafis-dalam-kerja-nyata-di-industri-kreatif/</a:t>
            </a:r>
            <a:endParaRPr lang="id-ID" dirty="0"/>
          </a:p>
          <a:p>
            <a:r>
              <a:rPr lang="id-ID" dirty="0">
                <a:hlinkClick r:id="rId3"/>
              </a:rPr>
              <a:t>https://id.wikipedia.org/wiki/Desain_grafis</a:t>
            </a:r>
            <a:endParaRPr lang="id-ID" dirty="0"/>
          </a:p>
          <a:p>
            <a:r>
              <a:rPr lang="id-ID" dirty="0">
                <a:hlinkClick r:id="rId4"/>
              </a:rPr>
              <a:t>https://jezzyforever.wordpress.com/prinsip-desain/</a:t>
            </a:r>
            <a:endParaRPr lang="id-ID" dirty="0"/>
          </a:p>
          <a:p>
            <a:r>
              <a:rPr lang="id-ID" dirty="0"/>
              <a:t>Desain Grafis Komputer (Teori Grafis Komputer), Pujiriyanto</a:t>
            </a:r>
          </a:p>
          <a:p>
            <a:endParaRPr lang="id-ID" dirty="0"/>
          </a:p>
        </p:txBody>
      </p:sp>
    </p:spTree>
    <p:extLst>
      <p:ext uri="{BB962C8B-B14F-4D97-AF65-F5344CB8AC3E}">
        <p14:creationId xmlns:p14="http://schemas.microsoft.com/office/powerpoint/2010/main" val="47539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DESAIN GRAFIS</a:t>
            </a:r>
          </a:p>
        </p:txBody>
      </p:sp>
      <p:sp>
        <p:nvSpPr>
          <p:cNvPr id="3" name="Content Placeholder 2"/>
          <p:cNvSpPr>
            <a:spLocks noGrp="1"/>
          </p:cNvSpPr>
          <p:nvPr>
            <p:ph idx="1"/>
          </p:nvPr>
        </p:nvSpPr>
        <p:spPr/>
        <p:txBody>
          <a:bodyPr/>
          <a:lstStyle/>
          <a:p>
            <a:pPr marL="0" indent="0">
              <a:buNone/>
            </a:pPr>
            <a:r>
              <a:rPr lang="id-ID" dirty="0"/>
              <a:t>Desain grafis adalah seni dalam berkomunikasi menggunakan tulisan, ruang, dan gambar. Bidang ini merupakan bagian dari </a:t>
            </a:r>
            <a:r>
              <a:rPr lang="id-ID" dirty="0" smtClean="0"/>
              <a:t>komunikasi visual. </a:t>
            </a:r>
            <a:r>
              <a:rPr lang="id-ID" dirty="0"/>
              <a:t>Ilmu desain grafis mencakup seni visual, </a:t>
            </a:r>
            <a:r>
              <a:rPr lang="id-ID" dirty="0" smtClean="0"/>
              <a:t>tipografi, </a:t>
            </a:r>
            <a:r>
              <a:rPr lang="id-ID" dirty="0"/>
              <a:t>tata letak, dan desain interaksi.</a:t>
            </a:r>
          </a:p>
        </p:txBody>
      </p:sp>
    </p:spTree>
    <p:extLst>
      <p:ext uri="{BB962C8B-B14F-4D97-AF65-F5344CB8AC3E}">
        <p14:creationId xmlns:p14="http://schemas.microsoft.com/office/powerpoint/2010/main" val="2177113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Desain grafis komputer</a:t>
            </a:r>
          </a:p>
        </p:txBody>
      </p:sp>
      <p:sp>
        <p:nvSpPr>
          <p:cNvPr id="3" name="Content Placeholder 2"/>
          <p:cNvSpPr>
            <a:spLocks noGrp="1"/>
          </p:cNvSpPr>
          <p:nvPr>
            <p:ph idx="1"/>
          </p:nvPr>
        </p:nvSpPr>
        <p:spPr/>
        <p:txBody>
          <a:bodyPr/>
          <a:lstStyle/>
          <a:p>
            <a:pPr marL="0" indent="0">
              <a:buNone/>
            </a:pPr>
            <a:r>
              <a:rPr lang="id-ID" dirty="0"/>
              <a:t>Adalah upaya untuk mengalihkan gagasan kepada orang lain dalam wujud gambar yang dibuat menggunakan bantuan teknologi komputer.</a:t>
            </a:r>
          </a:p>
        </p:txBody>
      </p:sp>
    </p:spTree>
    <p:extLst>
      <p:ext uri="{BB962C8B-B14F-4D97-AF65-F5344CB8AC3E}">
        <p14:creationId xmlns:p14="http://schemas.microsoft.com/office/powerpoint/2010/main" val="263790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Batasan media</a:t>
            </a:r>
          </a:p>
        </p:txBody>
      </p:sp>
      <p:sp>
        <p:nvSpPr>
          <p:cNvPr id="3" name="Content Placeholder 2"/>
          <p:cNvSpPr>
            <a:spLocks noGrp="1"/>
          </p:cNvSpPr>
          <p:nvPr>
            <p:ph idx="1"/>
          </p:nvPr>
        </p:nvSpPr>
        <p:spPr/>
        <p:txBody>
          <a:bodyPr/>
          <a:lstStyle/>
          <a:p>
            <a:pPr marL="0" indent="0">
              <a:buNone/>
            </a:pPr>
            <a:r>
              <a:rPr lang="id-ID" dirty="0"/>
              <a:t>Desain grafis pada awalnya diterapkan untuk media-media statis, seperti buku, majalah, dan brosur. Sebagai tambahan, sejalan dengan perkembangan zaman, desain grafis juga diterapkan dalam media elektronik, yang sering kali disebut sebagai desain interaktif atau desain multimedia.</a:t>
            </a:r>
          </a:p>
          <a:p>
            <a:pPr marL="0" indent="0">
              <a:buNone/>
            </a:pPr>
            <a:r>
              <a:rPr lang="id-ID" dirty="0"/>
              <a:t>Batas dimensi pun telah berubah seiring perkembangan pemikiran tentang desain. Desain grafis bisa diterapkan menjadi sebuah desain lingkungan yang mencakup pengolahan ruang.</a:t>
            </a:r>
          </a:p>
          <a:p>
            <a:endParaRPr lang="id-ID" dirty="0"/>
          </a:p>
        </p:txBody>
      </p:sp>
    </p:spTree>
    <p:extLst>
      <p:ext uri="{BB962C8B-B14F-4D97-AF65-F5344CB8AC3E}">
        <p14:creationId xmlns:p14="http://schemas.microsoft.com/office/powerpoint/2010/main" val="3213523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Prinsip &amp; unsur desain</a:t>
            </a:r>
          </a:p>
        </p:txBody>
      </p:sp>
      <p:sp>
        <p:nvSpPr>
          <p:cNvPr id="3" name="Content Placeholder 2"/>
          <p:cNvSpPr>
            <a:spLocks noGrp="1"/>
          </p:cNvSpPr>
          <p:nvPr>
            <p:ph idx="1"/>
          </p:nvPr>
        </p:nvSpPr>
        <p:spPr/>
        <p:txBody>
          <a:bodyPr/>
          <a:lstStyle/>
          <a:p>
            <a:pPr marL="0" indent="0">
              <a:buNone/>
            </a:pPr>
            <a:r>
              <a:rPr lang="id-ID" dirty="0"/>
              <a:t>Unsur dalam desain grafis sama seperti unsur dasar dalam disiplin desain lainnya. Unsur-unsur tersebut (termasuk </a:t>
            </a:r>
            <a:r>
              <a:rPr lang="id-ID" i="1" dirty="0"/>
              <a:t>shape</a:t>
            </a:r>
            <a:r>
              <a:rPr lang="id-ID" dirty="0"/>
              <a:t>, bentuk (</a:t>
            </a:r>
            <a:r>
              <a:rPr lang="id-ID" i="1" dirty="0"/>
              <a:t>form</a:t>
            </a:r>
            <a:r>
              <a:rPr lang="id-ID" dirty="0"/>
              <a:t>), tekstur, garis, ruang, dan warna) membentuk prinsip-prinsip dasar desain visual. Prinsip-prinsip tersebut, seperti keseimbangan (</a:t>
            </a:r>
            <a:r>
              <a:rPr lang="id-ID" i="1" dirty="0"/>
              <a:t>balance</a:t>
            </a:r>
            <a:r>
              <a:rPr lang="id-ID" dirty="0"/>
              <a:t>), ritme (</a:t>
            </a:r>
            <a:r>
              <a:rPr lang="id-ID" i="1" dirty="0"/>
              <a:t>rhythm</a:t>
            </a:r>
            <a:r>
              <a:rPr lang="id-ID" dirty="0"/>
              <a:t>), tekanan (</a:t>
            </a:r>
            <a:r>
              <a:rPr lang="id-ID" i="1" dirty="0"/>
              <a:t>emphasis</a:t>
            </a:r>
            <a:r>
              <a:rPr lang="id-ID" dirty="0"/>
              <a:t>), proporsi ("proportion") dan kesatuan (</a:t>
            </a:r>
            <a:r>
              <a:rPr lang="id-ID" i="1" dirty="0"/>
              <a:t>unity</a:t>
            </a:r>
            <a:r>
              <a:rPr lang="id-ID" dirty="0"/>
              <a:t>), kemudian membentuk aspek struktural komposisi yang lebih luas.</a:t>
            </a:r>
          </a:p>
        </p:txBody>
      </p:sp>
    </p:spTree>
    <p:extLst>
      <p:ext uri="{BB962C8B-B14F-4D97-AF65-F5344CB8AC3E}">
        <p14:creationId xmlns:p14="http://schemas.microsoft.com/office/powerpoint/2010/main" val="1547766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Unsur-unsur desain grafis</a:t>
            </a:r>
          </a:p>
        </p:txBody>
      </p:sp>
      <p:sp>
        <p:nvSpPr>
          <p:cNvPr id="3" name="Content Placeholder 2"/>
          <p:cNvSpPr>
            <a:spLocks noGrp="1"/>
          </p:cNvSpPr>
          <p:nvPr>
            <p:ph idx="1"/>
          </p:nvPr>
        </p:nvSpPr>
        <p:spPr/>
        <p:txBody>
          <a:bodyPr/>
          <a:lstStyle/>
          <a:p>
            <a:pPr marL="0" indent="0" fontAlgn="base">
              <a:buNone/>
            </a:pPr>
            <a:r>
              <a:rPr lang="id-ID" dirty="0"/>
              <a:t>Ibarat memasak menu yang spesial, ada komposisi bahan-bahan, serta cara meramu yang khusus dalam menghasilkan hidangan yang lezat. Demikian juga dengan desain grafis. Ada unsur-unsur yang harus dipahami oleh desainer grafis agar dapat menghasilkan komposisi desain yang estetik, harmonis, komunikatif dan menyenangkan untuk dinikmati audiens.</a:t>
            </a:r>
          </a:p>
          <a:p>
            <a:pPr marL="0" indent="0" fontAlgn="base">
              <a:buNone/>
            </a:pPr>
            <a:r>
              <a:rPr lang="id-ID" dirty="0"/>
              <a:t>Unsur-unsur tersebut di antaranya, garis (</a:t>
            </a:r>
            <a:r>
              <a:rPr lang="id-ID" i="1" dirty="0"/>
              <a:t>line</a:t>
            </a:r>
            <a:r>
              <a:rPr lang="id-ID" dirty="0"/>
              <a:t>), ilustrasi (</a:t>
            </a:r>
            <a:r>
              <a:rPr lang="id-ID" i="1" dirty="0"/>
              <a:t>ilustration</a:t>
            </a:r>
            <a:r>
              <a:rPr lang="id-ID" dirty="0"/>
              <a:t>), tipografi (typografi), warna (</a:t>
            </a:r>
            <a:r>
              <a:rPr lang="id-ID" i="1" dirty="0"/>
              <a:t>color</a:t>
            </a:r>
            <a:r>
              <a:rPr lang="id-ID" dirty="0"/>
              <a:t>), gelap terang (</a:t>
            </a:r>
            <a:r>
              <a:rPr lang="id-ID" i="1" dirty="0"/>
              <a:t>value</a:t>
            </a:r>
            <a:r>
              <a:rPr lang="id-ID" dirty="0"/>
              <a:t>), tekstur (</a:t>
            </a:r>
            <a:r>
              <a:rPr lang="id-ID" i="1" dirty="0"/>
              <a:t>texture</a:t>
            </a:r>
            <a:r>
              <a:rPr lang="id-ID" dirty="0"/>
              <a:t>), dan ruang.</a:t>
            </a:r>
          </a:p>
          <a:p>
            <a:endParaRPr lang="id-ID" dirty="0"/>
          </a:p>
        </p:txBody>
      </p:sp>
    </p:spTree>
    <p:extLst>
      <p:ext uri="{BB962C8B-B14F-4D97-AF65-F5344CB8AC3E}">
        <p14:creationId xmlns:p14="http://schemas.microsoft.com/office/powerpoint/2010/main" val="2434350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garis</a:t>
            </a:r>
          </a:p>
        </p:txBody>
      </p:sp>
      <p:sp>
        <p:nvSpPr>
          <p:cNvPr id="3" name="Content Placeholder 2"/>
          <p:cNvSpPr>
            <a:spLocks noGrp="1"/>
          </p:cNvSpPr>
          <p:nvPr>
            <p:ph idx="1"/>
          </p:nvPr>
        </p:nvSpPr>
        <p:spPr/>
        <p:txBody>
          <a:bodyPr>
            <a:noAutofit/>
          </a:bodyPr>
          <a:lstStyle/>
          <a:p>
            <a:pPr marL="0" indent="0">
              <a:buNone/>
            </a:pPr>
            <a:r>
              <a:rPr lang="id-ID" dirty="0"/>
              <a:t>Garis adalah tanda untuk menghubungkan dua titik. Berbagai jenis garis muncul di mana-mana. Lihatlah di sekitar Anda dan Anda akan melihat baris yang lurus, lengkung, berbelok-belok, tipis, tebal, dan titik-titik.</a:t>
            </a:r>
          </a:p>
          <a:p>
            <a:pPr marL="0" indent="0">
              <a:buNone/>
            </a:pPr>
            <a:r>
              <a:rPr lang="id-ID" dirty="0"/>
              <a:t>Garis dapat digunakan untuk:</a:t>
            </a:r>
          </a:p>
          <a:p>
            <a:r>
              <a:rPr lang="id-ID" dirty="0"/>
              <a:t>Mengatur informasi.</a:t>
            </a:r>
          </a:p>
          <a:p>
            <a:r>
              <a:rPr lang="id-ID" dirty="0"/>
              <a:t>Penekanan kata.</a:t>
            </a:r>
          </a:p>
          <a:p>
            <a:r>
              <a:rPr lang="id-ID" dirty="0"/>
              <a:t>Menghubungkan informasi.</a:t>
            </a:r>
          </a:p>
          <a:p>
            <a:r>
              <a:rPr lang="id-ID" dirty="0"/>
              <a:t>Outline foto .</a:t>
            </a:r>
          </a:p>
        </p:txBody>
      </p:sp>
    </p:spTree>
    <p:extLst>
      <p:ext uri="{BB962C8B-B14F-4D97-AF65-F5344CB8AC3E}">
        <p14:creationId xmlns:p14="http://schemas.microsoft.com/office/powerpoint/2010/main" val="351982888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103</TotalTime>
  <Words>977</Words>
  <Application>Microsoft Office PowerPoint</Application>
  <PresentationFormat>Custom</PresentationFormat>
  <Paragraphs>142</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Gallery</vt:lpstr>
      <vt:lpstr>DASAR DESAIN GRAFIK</vt:lpstr>
      <vt:lpstr>Grafis</vt:lpstr>
      <vt:lpstr>Desain</vt:lpstr>
      <vt:lpstr>DESAIN GRAFIS</vt:lpstr>
      <vt:lpstr>Desain grafis komputer</vt:lpstr>
      <vt:lpstr>Batasan media</vt:lpstr>
      <vt:lpstr>Prinsip &amp; unsur desain</vt:lpstr>
      <vt:lpstr>Unsur-unsur desain grafis</vt:lpstr>
      <vt:lpstr>garis</vt:lpstr>
      <vt:lpstr>PowerPoint Presentation</vt:lpstr>
      <vt:lpstr>ilustrasi</vt:lpstr>
      <vt:lpstr>PowerPoint Presentation</vt:lpstr>
      <vt:lpstr>PowerPoint Presentation</vt:lpstr>
      <vt:lpstr>tipografi</vt:lpstr>
      <vt:lpstr>warna</vt:lpstr>
      <vt:lpstr>Gelap terang</vt:lpstr>
      <vt:lpstr>Tekstur</vt:lpstr>
      <vt:lpstr>ruang</vt:lpstr>
      <vt:lpstr>keterampilan</vt:lpstr>
      <vt:lpstr>PowerPoint Presentation</vt:lpstr>
      <vt:lpstr>PowerPoint Presentation</vt:lpstr>
      <vt:lpstr>Peralatan desain grafis</vt:lpstr>
      <vt:lpstr>Software desain grafis</vt:lpstr>
      <vt:lpstr>PowerPoint Presentation</vt:lpstr>
      <vt:lpstr>PowerPoint Presentation</vt:lpstr>
      <vt:lpstr>PowerPoint Presentation</vt:lpstr>
      <vt:lpstr>Contoh </vt:lpstr>
      <vt:lpstr>PowerPoint Presentation</vt:lpstr>
      <vt:lpstr>PowerPoint Presentation</vt:lpstr>
      <vt:lpstr>PowerPoint Presentation</vt:lpstr>
      <vt:lpstr>Daftar pustaka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DASAR DESAIN GRAFIK</dc:title>
  <dc:creator>Shandy</dc:creator>
  <cp:lastModifiedBy>ershandy</cp:lastModifiedBy>
  <cp:revision>16</cp:revision>
  <dcterms:created xsi:type="dcterms:W3CDTF">2016-07-24T13:36:40Z</dcterms:created>
  <dcterms:modified xsi:type="dcterms:W3CDTF">2016-07-31T09:30:46Z</dcterms:modified>
</cp:coreProperties>
</file>